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Nunito"/>
      <p:regular r:id="rId23"/>
      <p:bold r:id="rId24"/>
      <p:italic r:id="rId25"/>
      <p:boldItalic r:id="rId26"/>
    </p:embeddedFont>
    <p:embeddedFont>
      <p:font typeface="Roboto Mon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Nunito-bold.fntdata"/><Relationship Id="rId23" Type="http://schemas.openxmlformats.org/officeDocument/2006/relationships/font" Target="fonts/Nuni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boldItalic.fntdata"/><Relationship Id="rId25" Type="http://schemas.openxmlformats.org/officeDocument/2006/relationships/font" Target="fonts/Nunito-italic.fntdata"/><Relationship Id="rId28" Type="http://schemas.openxmlformats.org/officeDocument/2006/relationships/font" Target="fonts/RobotoMono-bold.fntdata"/><Relationship Id="rId27" Type="http://schemas.openxmlformats.org/officeDocument/2006/relationships/font" Target="fonts/RobotoMon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on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RobotoMon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221b2dbd3a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221b2dbd3a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233ef011d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233ef011d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221b2dbd3a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221b2dbd3a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233ef011da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233ef011da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221b2dbd3a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221b2dbd3a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233ef011d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233ef011d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22006e352b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22006e352b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221b2dbd3a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221b2dbd3a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233ef011da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233ef011da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221b2dbd3a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221b2dbd3a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233ef011da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233ef011da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233ef011da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233ef011da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cyberpratibha.com/blog/how-do-i-use-rockyou-wordlist-txt-in-kali-linux/" TargetMode="External"/><Relationship Id="rId4" Type="http://schemas.openxmlformats.org/officeDocument/2006/relationships/hyperlink" Target="https://www.youtube.com/watch?v=h_cxbMuHAfE&amp;t=138s" TargetMode="External"/><Relationship Id="rId5" Type="http://schemas.openxmlformats.org/officeDocument/2006/relationships/hyperlink" Target="https://www.youtube.com/watch?v=XjVYl1Ts6XI" TargetMode="External"/><Relationship Id="rId6" Type="http://schemas.openxmlformats.org/officeDocument/2006/relationships/hyperlink" Target="https://www.youtube.com/watch?v=uAPKv9AcmzU" TargetMode="External"/><Relationship Id="rId7" Type="http://schemas.openxmlformats.org/officeDocument/2006/relationships/hyperlink" Target="https://www.freecodecamp.org/news/crack-passwords-using-john-the-ripper-pentesting-tutorial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md5hashgenerator.com/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839600" y="287425"/>
            <a:ext cx="6601500" cy="11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" sz="3520">
                <a:solidFill>
                  <a:srgbClr val="00FF00"/>
                </a:solidFill>
              </a:rPr>
              <a:t>PENETRATION TESTING</a:t>
            </a:r>
            <a:endParaRPr b="1" sz="3520">
              <a:solidFill>
                <a:srgbClr val="00FF00"/>
              </a:solidFill>
            </a:endParaRPr>
          </a:p>
        </p:txBody>
      </p:sp>
      <p:pic>
        <p:nvPicPr>
          <p:cNvPr id="129" name="Google Shape;12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775" y="1196125"/>
            <a:ext cx="5915025" cy="361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/>
          <p:nvPr>
            <p:ph type="title"/>
          </p:nvPr>
        </p:nvSpPr>
        <p:spPr>
          <a:xfrm>
            <a:off x="617375" y="2105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Demo</a:t>
            </a:r>
            <a:endParaRPr/>
          </a:p>
        </p:txBody>
      </p:sp>
      <p:sp>
        <p:nvSpPr>
          <p:cNvPr id="191" name="Google Shape;191;p22"/>
          <p:cNvSpPr txBox="1"/>
          <p:nvPr>
            <p:ph idx="1" type="body"/>
          </p:nvPr>
        </p:nvSpPr>
        <p:spPr>
          <a:xfrm>
            <a:off x="235075" y="789850"/>
            <a:ext cx="8089800" cy="41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0432" y="961150"/>
            <a:ext cx="4054392" cy="242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725" y="984100"/>
            <a:ext cx="3869049" cy="242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Hacking techniques</a:t>
            </a:r>
            <a:endParaRPr/>
          </a:p>
        </p:txBody>
      </p:sp>
      <p:sp>
        <p:nvSpPr>
          <p:cNvPr id="199" name="Google Shape;199;p23"/>
          <p:cNvSpPr txBox="1"/>
          <p:nvPr>
            <p:ph idx="1" type="body"/>
          </p:nvPr>
        </p:nvSpPr>
        <p:spPr>
          <a:xfrm>
            <a:off x="819150" y="1800200"/>
            <a:ext cx="7505700" cy="20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Phishing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Packet Sniffing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Social Engineering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Brute force attack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/>
          <p:nvPr>
            <p:ph type="title"/>
          </p:nvPr>
        </p:nvSpPr>
        <p:spPr>
          <a:xfrm>
            <a:off x="819150" y="3690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Q&amp;A</a:t>
            </a:r>
            <a:endParaRPr b="1"/>
          </a:p>
        </p:txBody>
      </p:sp>
      <p:sp>
        <p:nvSpPr>
          <p:cNvPr id="205" name="Google Shape;205;p2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125" y="1111900"/>
            <a:ext cx="7167701" cy="35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/>
          <p:nvPr>
            <p:ph type="title"/>
          </p:nvPr>
        </p:nvSpPr>
        <p:spPr>
          <a:xfrm>
            <a:off x="819150" y="657525"/>
            <a:ext cx="75057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Resources</a:t>
            </a:r>
            <a:endParaRPr/>
          </a:p>
        </p:txBody>
      </p:sp>
      <p:sp>
        <p:nvSpPr>
          <p:cNvPr id="212" name="Google Shape;212;p25"/>
          <p:cNvSpPr txBox="1"/>
          <p:nvPr/>
        </p:nvSpPr>
        <p:spPr>
          <a:xfrm>
            <a:off x="451350" y="1673750"/>
            <a:ext cx="8407500" cy="3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ru" sz="900">
                <a:latin typeface="Times New Roman"/>
                <a:ea typeface="Times New Roman"/>
                <a:cs typeface="Times New Roman"/>
                <a:sym typeface="Times New Roman"/>
              </a:rPr>
              <a:t>John the Ripper - usage examples</a:t>
            </a:r>
            <a:r>
              <a:rPr lang="ru" sz="900">
                <a:latin typeface="Times New Roman"/>
                <a:ea typeface="Times New Roman"/>
                <a:cs typeface="Times New Roman"/>
                <a:sym typeface="Times New Roman"/>
              </a:rPr>
              <a:t>. Openwall. (n.d.). Retrieved March 23, 2023, from https://www.openwall.com/john/doc/EXAMPLES.shtml 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	</a:t>
            </a:r>
            <a:r>
              <a:rPr lang="ru" sz="900">
                <a:latin typeface="Times New Roman"/>
                <a:ea typeface="Times New Roman"/>
                <a:cs typeface="Times New Roman"/>
                <a:sym typeface="Times New Roman"/>
              </a:rPr>
              <a:t>Kumar, V. (2022, May 24). </a:t>
            </a:r>
            <a:r>
              <a:rPr i="1" lang="ru" sz="900">
                <a:latin typeface="Times New Roman"/>
                <a:ea typeface="Times New Roman"/>
                <a:cs typeface="Times New Roman"/>
                <a:sym typeface="Times New Roman"/>
              </a:rPr>
              <a:t>How to use Rockyou Wordlist in Kali Linux guide for beginner</a:t>
            </a:r>
            <a:r>
              <a:rPr lang="ru" sz="900">
                <a:latin typeface="Times New Roman"/>
                <a:ea typeface="Times New Roman"/>
                <a:cs typeface="Times New Roman"/>
                <a:sym typeface="Times New Roman"/>
              </a:rPr>
              <a:t>. CyberPratibha. Retrieved March 23, 2023, from                                                     </a:t>
            </a:r>
            <a:r>
              <a:rPr lang="ru" sz="900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https://www.cyberpratibha.com/blog/how-do-i-use-rockyou-wordlist-txt-in-kali-linux/ 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900">
                <a:latin typeface="Times New Roman"/>
                <a:ea typeface="Times New Roman"/>
                <a:cs typeface="Times New Roman"/>
                <a:sym typeface="Times New Roman"/>
              </a:rPr>
              <a:t>pwnhub. (2022, July 17). </a:t>
            </a:r>
            <a:r>
              <a:rPr i="1" lang="ru" sz="900">
                <a:latin typeface="Times New Roman"/>
                <a:ea typeface="Times New Roman"/>
                <a:cs typeface="Times New Roman"/>
                <a:sym typeface="Times New Roman"/>
              </a:rPr>
              <a:t>Password cracking - john the ripper | cracking MD5 hashes</a:t>
            </a:r>
            <a:r>
              <a:rPr lang="ru" sz="900">
                <a:latin typeface="Times New Roman"/>
                <a:ea typeface="Times New Roman"/>
                <a:cs typeface="Times New Roman"/>
                <a:sym typeface="Times New Roman"/>
              </a:rPr>
              <a:t>. YouTube. Retrieved March 23, 2023, from </a:t>
            </a:r>
            <a:r>
              <a:rPr lang="ru" sz="900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https://www.youtube.com/watch?v=h_cxbMuHAfE&amp;t=138s 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900">
                <a:latin typeface="Times New Roman"/>
                <a:ea typeface="Times New Roman"/>
                <a:cs typeface="Times New Roman"/>
                <a:sym typeface="Times New Roman"/>
              </a:rPr>
              <a:t>HackerSploit. (2018, February 18). </a:t>
            </a:r>
            <a:r>
              <a:rPr i="1" lang="ru" sz="900">
                <a:latin typeface="Times New Roman"/>
                <a:ea typeface="Times New Roman"/>
                <a:cs typeface="Times New Roman"/>
                <a:sym typeface="Times New Roman"/>
              </a:rPr>
              <a:t>Password cracking with john the ripper - RAR/zip &amp; linux passwords</a:t>
            </a:r>
            <a:r>
              <a:rPr lang="ru" sz="900">
                <a:latin typeface="Times New Roman"/>
                <a:ea typeface="Times New Roman"/>
                <a:cs typeface="Times New Roman"/>
                <a:sym typeface="Times New Roman"/>
              </a:rPr>
              <a:t>. YouTube. Retrieved March 23, 2023, from </a:t>
            </a:r>
            <a:r>
              <a:rPr lang="ru" sz="900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https://www.youtube.com/watch?v=XjVYl1Ts6XI 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900">
                <a:latin typeface="Times New Roman"/>
                <a:ea typeface="Times New Roman"/>
                <a:cs typeface="Times New Roman"/>
                <a:sym typeface="Times New Roman"/>
              </a:rPr>
              <a:t>Anonymous World. (2021, September 23). </a:t>
            </a:r>
            <a:r>
              <a:rPr i="1" lang="ru" sz="900">
                <a:latin typeface="Times New Roman"/>
                <a:ea typeface="Times New Roman"/>
                <a:cs typeface="Times New Roman"/>
                <a:sym typeface="Times New Roman"/>
              </a:rPr>
              <a:t>How to use john the ripper | kali linux</a:t>
            </a:r>
            <a:r>
              <a:rPr lang="ru" sz="900">
                <a:latin typeface="Times New Roman"/>
                <a:ea typeface="Times New Roman"/>
                <a:cs typeface="Times New Roman"/>
                <a:sym typeface="Times New Roman"/>
              </a:rPr>
              <a:t>. YouTube. Retrieved March 23, 2023, from </a:t>
            </a:r>
            <a:r>
              <a:rPr lang="ru" sz="900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https://www.youtube.com/watch?v=uAPKv9AcmzU</a:t>
            </a:r>
            <a:r>
              <a:rPr lang="ru" sz="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900">
                <a:latin typeface="Times New Roman"/>
                <a:ea typeface="Times New Roman"/>
                <a:cs typeface="Times New Roman"/>
                <a:sym typeface="Times New Roman"/>
              </a:rPr>
              <a:t>Shivanandhan, M. (2022, November 17). </a:t>
            </a:r>
            <a:r>
              <a:rPr i="1" lang="ru" sz="900">
                <a:latin typeface="Times New Roman"/>
                <a:ea typeface="Times New Roman"/>
                <a:cs typeface="Times New Roman"/>
                <a:sym typeface="Times New Roman"/>
              </a:rPr>
              <a:t>How to crack passwords using john the ripper – pentesting tutorial</a:t>
            </a:r>
            <a:r>
              <a:rPr lang="ru" sz="900">
                <a:latin typeface="Times New Roman"/>
                <a:ea typeface="Times New Roman"/>
                <a:cs typeface="Times New Roman"/>
                <a:sym typeface="Times New Roman"/>
              </a:rPr>
              <a:t>. freeCodeCamp.org. Retrieved March 23, 2023, from </a:t>
            </a:r>
            <a:r>
              <a:rPr lang="ru" sz="900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https://www.freecodecamp.org/news/crack-passwords-using-john-the-ripper-pentesting-tutorial/ 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900">
                <a:latin typeface="Times New Roman"/>
                <a:ea typeface="Times New Roman"/>
                <a:cs typeface="Times New Roman"/>
                <a:sym typeface="Times New Roman"/>
              </a:rPr>
              <a:t>https://www.itpro.com/security/34616/the-top-password-cracking-techniques-used-by-hackers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Road Map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19150" y="1990725"/>
            <a:ext cx="78330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ru" sz="2200"/>
              <a:t>Types of Hackers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ru" sz="2200"/>
              <a:t>Dictionary attack and</a:t>
            </a:r>
            <a:r>
              <a:rPr b="1" lang="ru" sz="2200">
                <a:solidFill>
                  <a:srgbClr val="0F0F0F"/>
                </a:solidFill>
                <a:highlight>
                  <a:srgbClr val="FFFFFF"/>
                </a:highlight>
              </a:rPr>
              <a:t> </a:t>
            </a:r>
            <a:r>
              <a:rPr lang="ru" sz="2200">
                <a:solidFill>
                  <a:srgbClr val="0F0F0F"/>
                </a:solidFill>
                <a:highlight>
                  <a:srgbClr val="FFFFFF"/>
                </a:highlight>
              </a:rPr>
              <a:t>brute force attack. </a:t>
            </a:r>
            <a:r>
              <a:rPr lang="ru" sz="2200"/>
              <a:t>Passwords defense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ru" sz="2200"/>
              <a:t>Tools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ru" sz="2200"/>
              <a:t>Demo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ru" sz="2200"/>
              <a:t>Gitlab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ru" sz="2200"/>
              <a:t>QA</a:t>
            </a:r>
            <a:endParaRPr sz="2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819150" y="845600"/>
            <a:ext cx="36738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Types of Hackers</a:t>
            </a:r>
            <a:endParaRPr/>
          </a:p>
        </p:txBody>
      </p:sp>
      <p:sp>
        <p:nvSpPr>
          <p:cNvPr id="141" name="Google Shape;141;p1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White Hat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Black Hat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Grey Hat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Blue Hat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Green Hat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Red Hat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5475" y="297545"/>
            <a:ext cx="1803600" cy="13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0725" y="2191370"/>
            <a:ext cx="5043725" cy="14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/>
          <p:nvPr>
            <p:ph idx="1" type="body"/>
          </p:nvPr>
        </p:nvSpPr>
        <p:spPr>
          <a:xfrm>
            <a:off x="678575" y="4019675"/>
            <a:ext cx="7320900" cy="11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A dictionary attack attempts to systematically enter each word in the dictionary as a password until it finds a match. Countermeasures for dictionary attacks include enforcing a strong password policy and locking out access after a fixed number of unsuccessful attempts.</a:t>
            </a:r>
            <a:endParaRPr/>
          </a:p>
        </p:txBody>
      </p:sp>
      <p:pic>
        <p:nvPicPr>
          <p:cNvPr id="149" name="Google Shape;14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575" y="797500"/>
            <a:ext cx="7178776" cy="322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6"/>
          <p:cNvSpPr txBox="1"/>
          <p:nvPr>
            <p:ph idx="1" type="body"/>
          </p:nvPr>
        </p:nvSpPr>
        <p:spPr>
          <a:xfrm>
            <a:off x="985850" y="300600"/>
            <a:ext cx="7320900" cy="6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3000">
                <a:solidFill>
                  <a:srgbClr val="BF9000"/>
                </a:solidFill>
                <a:latin typeface="Nunito"/>
                <a:ea typeface="Nunito"/>
                <a:cs typeface="Nunito"/>
                <a:sym typeface="Nunito"/>
              </a:rPr>
              <a:t>Dictionary attack and</a:t>
            </a:r>
            <a:r>
              <a:rPr b="1" lang="ru" sz="3000">
                <a:solidFill>
                  <a:srgbClr val="BF9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ru" sz="3000">
                <a:solidFill>
                  <a:srgbClr val="BF9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brute force attack</a:t>
            </a:r>
            <a:endParaRPr sz="3000">
              <a:solidFill>
                <a:srgbClr val="BF9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BF9000"/>
                </a:solidFill>
              </a:rPr>
              <a:t>Passwords defense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156" name="Google Shape;156;p17"/>
          <p:cNvSpPr txBox="1"/>
          <p:nvPr>
            <p:ph idx="1" type="body"/>
          </p:nvPr>
        </p:nvSpPr>
        <p:spPr>
          <a:xfrm>
            <a:off x="819150" y="1990725"/>
            <a:ext cx="7505700" cy="29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Have a minimum length of 14 characters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 Include at least one uppercase character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 Include at least one lowercase character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 Include at least one symbol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 Include at least on numb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Can be reused after 24 password changes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Expire in 90 days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>
                <a:solidFill>
                  <a:srgbClr val="1D1C1D"/>
                </a:solidFill>
                <a:highlight>
                  <a:srgbClr val="F8F8F8"/>
                </a:highlight>
              </a:rPr>
              <a:t>Multi-factor authentication (MFA)</a:t>
            </a:r>
            <a:endParaRPr sz="2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TOOLS</a:t>
            </a:r>
            <a:endParaRPr/>
          </a:p>
        </p:txBody>
      </p:sp>
      <p:sp>
        <p:nvSpPr>
          <p:cNvPr id="162" name="Google Shape;162;p1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Metasploit Framework</a:t>
            </a:r>
            <a:r>
              <a:rPr lang="ru"/>
              <a:t> - a tool for exploiting vulnerabilities in systems and applications.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/>
              <a:t>Nmap </a:t>
            </a:r>
            <a:r>
              <a:rPr lang="ru"/>
              <a:t>- a network mapping tool used for identifying hosts and services on a network.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/>
              <a:t>Wireshark </a:t>
            </a:r>
            <a:r>
              <a:rPr lang="ru"/>
              <a:t>- a network protocol analyzer used for capturing and analyzing network traffic.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/>
              <a:t>Aircrack-ng</a:t>
            </a:r>
            <a:r>
              <a:rPr lang="ru"/>
              <a:t> - a tool for testing and analyzing wireless networks.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/>
              <a:t>John the Ripper</a:t>
            </a:r>
            <a:r>
              <a:rPr lang="ru"/>
              <a:t> - a password cracking tool used for testing the strength of passwords.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/>
              <a:t>Hydra </a:t>
            </a:r>
            <a:r>
              <a:rPr lang="ru"/>
              <a:t>- a password cracking tool used for brute force attacks on login credentials.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/>
              <a:t>Sqlmap </a:t>
            </a:r>
            <a:r>
              <a:rPr lang="ru"/>
              <a:t>- a tool for detecting and exploiting SQL injection vulnerabilities in web applications.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819150" y="845600"/>
            <a:ext cx="3709200" cy="7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Tools</a:t>
            </a:r>
            <a:endParaRPr/>
          </a:p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34050" y="1431325"/>
            <a:ext cx="4512900" cy="30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Password cracking Tools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5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The name “John the Ripper” originated from a popular English language password cracking program named after the infamous 19th-century serial killer, Jack the Ripper.</a:t>
            </a:r>
            <a:endParaRPr sz="115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5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The name “John the Ripper” was chosen as a play on words, with “John” being a common name and “ripper” referring to the program’s ability to “rip” passwords. </a:t>
            </a:r>
            <a:endParaRPr sz="115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15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The program is designed to test the security of password-protected systems by attempting to crack the passwords using various techniques.</a:t>
            </a:r>
            <a:endParaRPr/>
          </a:p>
        </p:txBody>
      </p:sp>
      <p:pic>
        <p:nvPicPr>
          <p:cNvPr id="169" name="Google Shape;16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6775" y="1166813"/>
            <a:ext cx="3095625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/>
          <p:nvPr>
            <p:ph type="title"/>
          </p:nvPr>
        </p:nvSpPr>
        <p:spPr>
          <a:xfrm>
            <a:off x="856975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John The Ripper - a </a:t>
            </a:r>
            <a:r>
              <a:rPr lang="ru"/>
              <a:t>Penetration Testi</a:t>
            </a:r>
            <a:r>
              <a:rPr lang="ru"/>
              <a:t>ng tool</a:t>
            </a:r>
            <a:endParaRPr/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5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1" lang="ru" sz="115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rack </a:t>
            </a:r>
            <a:r>
              <a:rPr b="1" lang="ru" sz="115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passwords with -John the Ripper.</a:t>
            </a:r>
            <a:endParaRPr b="1"/>
          </a:p>
        </p:txBody>
      </p:sp>
      <p:sp>
        <p:nvSpPr>
          <p:cNvPr id="175" name="Google Shape;175;p20"/>
          <p:cNvSpPr txBox="1"/>
          <p:nvPr>
            <p:ph idx="1" type="body"/>
          </p:nvPr>
        </p:nvSpPr>
        <p:spPr>
          <a:xfrm>
            <a:off x="819150" y="1710875"/>
            <a:ext cx="3686100" cy="13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ru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Penetration testing</a:t>
            </a:r>
            <a:endParaRPr b="1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6706" lvl="0" marL="457200" rtl="0" algn="l">
              <a:spcBef>
                <a:spcPts val="1200"/>
              </a:spcBef>
              <a:spcAft>
                <a:spcPts val="0"/>
              </a:spcAft>
              <a:buClr>
                <a:srgbClr val="0F0F0F"/>
              </a:buClr>
              <a:buSzPct val="100000"/>
              <a:buFont typeface="Comic Sans MS"/>
              <a:buChar char="●"/>
            </a:pPr>
            <a:r>
              <a:rPr lang="ru" sz="1500">
                <a:solidFill>
                  <a:srgbClr val="0F0F0F"/>
                </a:solidFill>
                <a:latin typeface="Comic Sans MS"/>
                <a:ea typeface="Comic Sans MS"/>
                <a:cs typeface="Comic Sans MS"/>
                <a:sym typeface="Comic Sans MS"/>
              </a:rPr>
              <a:t>It aims for locating security issues in specific information systems without causing any damage.</a:t>
            </a:r>
            <a:endParaRPr sz="1500">
              <a:solidFill>
                <a:srgbClr val="0F0F0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6" name="Google Shape;176;p20"/>
          <p:cNvSpPr txBox="1"/>
          <p:nvPr>
            <p:ph idx="2" type="body"/>
          </p:nvPr>
        </p:nvSpPr>
        <p:spPr>
          <a:xfrm>
            <a:off x="4638675" y="1990725"/>
            <a:ext cx="3686100" cy="12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400"/>
              <a:buFont typeface="Comic Sans MS"/>
              <a:buChar char="●"/>
            </a:pPr>
            <a:r>
              <a:rPr lang="ru" sz="1400">
                <a:solidFill>
                  <a:srgbClr val="0F0F0F"/>
                </a:solidFill>
                <a:latin typeface="Comic Sans MS"/>
                <a:ea typeface="Comic Sans MS"/>
                <a:cs typeface="Comic Sans MS"/>
                <a:sym typeface="Comic Sans MS"/>
              </a:rPr>
              <a:t>Pen tests are also occasionally known as white hat attacks because it involves a benevolent party’s attempt to break into a system. </a:t>
            </a:r>
            <a:endParaRPr sz="1400">
              <a:solidFill>
                <a:srgbClr val="0F0F0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4D596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0"/>
          <p:cNvSpPr txBox="1"/>
          <p:nvPr/>
        </p:nvSpPr>
        <p:spPr>
          <a:xfrm>
            <a:off x="968200" y="3427750"/>
            <a:ext cx="69588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rgbClr val="0A0A23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If you are a pen-tester, cracking passwords is something you will be doing on a daily basis. This can include login passwords, file passwords, and almost anything that is protected using a password.</a:t>
            </a:r>
            <a:endParaRPr i="1">
              <a:solidFill>
                <a:srgbClr val="0A0A23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/>
          <p:nvPr>
            <p:ph type="title"/>
          </p:nvPr>
        </p:nvSpPr>
        <p:spPr>
          <a:xfrm>
            <a:off x="788875" y="467400"/>
            <a:ext cx="6737400" cy="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rgbClr val="0A0A2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How to Crack Passwords using John The Ripper</a:t>
            </a:r>
            <a:endParaRPr b="1" sz="2300">
              <a:solidFill>
                <a:srgbClr val="0A0A2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1"/>
          <p:cNvSpPr txBox="1"/>
          <p:nvPr>
            <p:ph idx="1" type="body"/>
          </p:nvPr>
        </p:nvSpPr>
        <p:spPr>
          <a:xfrm>
            <a:off x="738750" y="869850"/>
            <a:ext cx="3482100" cy="37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accent6"/>
                </a:solidFill>
              </a:rPr>
              <a:t>Password Generator - </a:t>
            </a:r>
            <a:r>
              <a:rPr lang="ru" sz="1200"/>
              <a:t> </a:t>
            </a:r>
            <a:r>
              <a:rPr lang="ru" sz="1200">
                <a:solidFill>
                  <a:srgbClr val="FF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MD</a:t>
            </a: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stands for Message Digest. MD5 is a hashing algorithm that produces a 128-bit hash value.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SHA1 </a:t>
            </a: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Secure Shell Algorithm</a:t>
            </a:r>
            <a:r>
              <a:rPr lang="ru" sz="1200">
                <a:solidFill>
                  <a:srgbClr val="FF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generates a message digest of 160-bit hash value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ru"/>
              <a:t>*</a:t>
            </a:r>
            <a:r>
              <a:rPr lang="ru" u="sng">
                <a:solidFill>
                  <a:schemeClr val="hlink"/>
                </a:solidFill>
                <a:hlinkClick r:id="rId3"/>
              </a:rPr>
              <a:t>https://www.md5hashgenerator.com/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4" name="Google Shape;18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350" y="2571750"/>
            <a:ext cx="3395500" cy="17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1"/>
          <p:cNvSpPr txBox="1"/>
          <p:nvPr/>
        </p:nvSpPr>
        <p:spPr>
          <a:xfrm>
            <a:off x="4901450" y="801750"/>
            <a:ext cx="3744000" cy="40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50">
                <a:solidFill>
                  <a:srgbClr val="1D1C1D"/>
                </a:solidFill>
                <a:highlight>
                  <a:srgbClr val="F8F8F8"/>
                </a:highlight>
              </a:rPr>
              <a:t>John The Ripper </a:t>
            </a:r>
            <a:r>
              <a:rPr lang="ru" sz="1150">
                <a:solidFill>
                  <a:srgbClr val="1D1C1D"/>
                </a:solidFill>
                <a:highlight>
                  <a:srgbClr val="F8F8F8"/>
                </a:highlight>
              </a:rPr>
              <a:t> -  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333375" lvl="0" marL="457200" rtl="0" algn="l">
              <a:spcBef>
                <a:spcPts val="1200"/>
              </a:spcBef>
              <a:spcAft>
                <a:spcPts val="0"/>
              </a:spcAft>
              <a:buClr>
                <a:srgbClr val="0A0A23"/>
              </a:buClr>
              <a:buSzPts val="1650"/>
              <a:buChar char="●"/>
            </a:pPr>
            <a:r>
              <a:rPr lang="ru" sz="1650">
                <a:solidFill>
                  <a:srgbClr val="0A0A23"/>
                </a:solidFill>
                <a:highlight>
                  <a:srgbClr val="FFFFFF"/>
                </a:highlight>
              </a:rPr>
              <a:t>Single crack mode</a:t>
            </a:r>
            <a:endParaRPr sz="1650">
              <a:solidFill>
                <a:srgbClr val="0A0A23"/>
              </a:solidFill>
              <a:highlight>
                <a:srgbClr val="FFFFFF"/>
              </a:highlight>
            </a:endParaRPr>
          </a:p>
          <a:p>
            <a:pPr indent="-333375" lvl="1" marL="914400" marR="215900" rtl="0" algn="l">
              <a:spcBef>
                <a:spcPts val="0"/>
              </a:spcBef>
              <a:spcAft>
                <a:spcPts val="0"/>
              </a:spcAft>
              <a:buClr>
                <a:srgbClr val="0A0A23"/>
              </a:buClr>
              <a:buSzPts val="1650"/>
              <a:buAutoNum type="alphaLcParenR"/>
            </a:pPr>
            <a:r>
              <a:rPr lang="ru" sz="11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john --single --format=raw-MD5 crack.txt </a:t>
            </a:r>
            <a:endParaRPr sz="1100">
              <a:solidFill>
                <a:schemeClr val="accent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3375" lvl="1" marL="914400" marR="215900" rtl="0" algn="l">
              <a:spcBef>
                <a:spcPts val="0"/>
              </a:spcBef>
              <a:spcAft>
                <a:spcPts val="0"/>
              </a:spcAft>
              <a:buClr>
                <a:srgbClr val="0A0A23"/>
              </a:buClr>
              <a:buSzPts val="1650"/>
              <a:buAutoNum type="alphaLcParenR"/>
            </a:pPr>
            <a:r>
              <a:rPr lang="ru" sz="11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john --single --format=raw-sha1 crack.txt   </a:t>
            </a:r>
            <a:endParaRPr sz="1650">
              <a:solidFill>
                <a:srgbClr val="0A0A23"/>
              </a:solidFill>
              <a:highlight>
                <a:srgbClr val="FFFFFF"/>
              </a:highlight>
            </a:endParaRPr>
          </a:p>
          <a:p>
            <a:pPr indent="-333375" lvl="0" marL="457200" marR="215900" rtl="0" algn="l">
              <a:spcBef>
                <a:spcPts val="0"/>
              </a:spcBef>
              <a:spcAft>
                <a:spcPts val="0"/>
              </a:spcAft>
              <a:buClr>
                <a:srgbClr val="0A0A23"/>
              </a:buClr>
              <a:buSzPts val="1650"/>
              <a:buChar char="●"/>
            </a:pPr>
            <a:r>
              <a:rPr lang="ru" sz="1650">
                <a:solidFill>
                  <a:srgbClr val="0A0A23"/>
                </a:solidFill>
                <a:highlight>
                  <a:srgbClr val="FFFFFF"/>
                </a:highlight>
              </a:rPr>
              <a:t>Wordlist mode</a:t>
            </a:r>
            <a:endParaRPr sz="1650">
              <a:solidFill>
                <a:srgbClr val="0A0A23"/>
              </a:solidFill>
              <a:highlight>
                <a:srgbClr val="FFFFFF"/>
              </a:highlight>
            </a:endParaRPr>
          </a:p>
          <a:p>
            <a:pPr indent="-333375" lvl="1" marL="914400" marR="215900" rtl="0" algn="l">
              <a:spcBef>
                <a:spcPts val="0"/>
              </a:spcBef>
              <a:spcAft>
                <a:spcPts val="0"/>
              </a:spcAft>
              <a:buClr>
                <a:srgbClr val="0A0A23"/>
              </a:buClr>
              <a:buSzPts val="1650"/>
              <a:buAutoNum type="alphaLcParenR"/>
            </a:pPr>
            <a:r>
              <a:rPr lang="ru" sz="11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john --wordlist=/usr/share/wordlists/rockyou.txt --format=raw-MD5 crack.txt</a:t>
            </a:r>
            <a:endParaRPr sz="1650">
              <a:solidFill>
                <a:srgbClr val="0A0A23"/>
              </a:solidFill>
              <a:highlight>
                <a:srgbClr val="FFFFFF"/>
              </a:highlight>
            </a:endParaRPr>
          </a:p>
          <a:p>
            <a:pPr indent="-333375" lvl="0" marL="457200" marR="215900" rtl="0" algn="l">
              <a:spcBef>
                <a:spcPts val="0"/>
              </a:spcBef>
              <a:spcAft>
                <a:spcPts val="0"/>
              </a:spcAft>
              <a:buClr>
                <a:srgbClr val="0A0A23"/>
              </a:buClr>
              <a:buSzPts val="1650"/>
              <a:buChar char="●"/>
            </a:pPr>
            <a:r>
              <a:rPr lang="ru" sz="1650">
                <a:solidFill>
                  <a:srgbClr val="0A0A23"/>
                </a:solidFill>
                <a:highlight>
                  <a:srgbClr val="FFFFFF"/>
                </a:highlight>
              </a:rPr>
              <a:t>Incremental mode</a:t>
            </a:r>
            <a:endParaRPr sz="1650">
              <a:solidFill>
                <a:srgbClr val="0A0A23"/>
              </a:solidFill>
              <a:highlight>
                <a:srgbClr val="FFFFFF"/>
              </a:highlight>
            </a:endParaRPr>
          </a:p>
          <a:p>
            <a:pPr indent="-333375" lvl="1" marL="914400" marR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50"/>
              <a:buAutoNum type="alphaLcParenR"/>
            </a:pPr>
            <a:r>
              <a:rPr lang="ru" sz="11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john -i:digits passwordfile.txt</a:t>
            </a:r>
            <a:endParaRPr sz="1650">
              <a:solidFill>
                <a:srgbClr val="0A0A2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33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